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05" autoAdjust="0"/>
    <p:restoredTop sz="94660"/>
  </p:normalViewPr>
  <p:slideViewPr>
    <p:cSldViewPr snapToGrid="0">
      <p:cViewPr varScale="1">
        <p:scale>
          <a:sx n="59" d="100"/>
          <a:sy n="59" d="100"/>
        </p:scale>
        <p:origin x="97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CBA56-E663-320F-9653-9043FE36111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19AD7F-C058-1053-9A63-EA627FA3B3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A6BBB6-681B-FCE1-5D14-7B57A9FCD6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D3E395-4F4B-4D85-CD6D-2652450E7F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C1805-EABF-6EDD-0A61-E0043A0DC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3906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AAAF6-F64E-E1F5-D305-0A41896E9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13E91B-2F06-B1E0-2758-93D1A485C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3A45F9-2E3F-FCE9-1F02-724568554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C2280-2F35-FF28-F541-AF79C8541E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8302B3-67F8-D470-3C54-97B988F91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59227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00AD5E-5ADA-EE41-BAF7-4FAC597E7A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BBE7AE-CFE9-3E55-4CA9-02EE92D5C0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378EB-7839-3545-CB91-CACC7830C7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677337-D43C-9D6D-FFFE-BFA96F97F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5CDC9C-0060-83D2-9BDC-6E6368ADB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93842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A3668-0FBB-9D29-229C-8638C71431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0976C-EA6B-0B30-EA59-B418AD427A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0822D-C907-088E-A820-74E74292A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664A3B-60CC-46C3-97E3-0D67664325E3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B0759D-3DEC-D986-E751-E06DDABC0B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369D63-C5D2-6B29-E485-6888A42967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A0436-87C2-452F-8135-15B99F3680A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0922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68AAED-F335-38AC-4A4A-903321AE5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AA7518-7FEF-CC2D-7F98-B4FB54B161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D4A51B-0F67-C27F-B630-AEB7998D0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03B352-675C-FBE5-C038-21B90C6680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0F8D9-B35C-F8ED-7619-ADEF93198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7277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69C602-E832-B0EB-BAB4-298A5506F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38E0AD-85A2-B3D3-4DC7-924D7991ED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C4D6E5-FC2A-F309-7956-B1D911E59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353150-D142-2C2A-C103-33A457DE0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252C09-1C02-3EEF-4336-F980FA1EE0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9952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520FE-3EF7-3B9C-1E22-87B5D5A9B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CFBBD-EC46-2DE0-DC25-CC6B5BEE0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9FD31D-FCC6-0F5A-1770-71DD1327D5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5B6A49-8010-A3E6-1F2D-CB589D7A2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A0941D-D760-7A1E-D3DA-98065A89B2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D41D41-B8AB-C957-84A1-34C805C5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34159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C79F65-8AE2-9519-1DA9-38EAA27C4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4665FD-D4DC-8192-93EF-1CCEE37500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1548BC-03A4-CFB0-B39B-D276AB3916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13EAD9-8BE4-BE63-850E-FC31765F96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7D1447-EE55-BF17-2194-2AED0CA541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FC854D-B6DF-AB8E-5655-21963216C8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BABA6E-60DA-6881-F89B-F7E8AA057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434276-015A-A4DB-5630-30D722872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0123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2EE954-BD33-C85E-9470-2E67AB983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74B34D6-1884-1FFC-DC64-7418BC91B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6366BB-4470-3911-3340-777769377A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A880F0-C5AC-F26A-5204-77A7520C13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38353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C0AF90F-9C87-9AC1-5AD5-788EC2C73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1F85A4-F041-37ED-FB86-C4B36A3CF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5C80A-CB35-0054-AD10-7E5507025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24893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80819-FBE3-2094-FBE4-7F2F6EADE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3678B-E8AE-25CE-095C-89775D9F4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A54AE3-0E5C-BB55-8343-72C7502086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C6E238-5B63-6B8C-D122-4A0DBFA90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14C3A4-3EB0-1A4D-25A2-D5411741E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2A3FCE-9024-7905-CD5F-7FFC8CACB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64464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64BF2-3EA7-D5F0-4A97-9E884E0C0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6A351E-D6C1-3E75-A50B-92FC29D78C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DCD216-0203-66FD-42F4-8B52D48B42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2D0CE-615B-A07A-5358-32DF0DF6D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202BF-4CA3-15C8-E607-6CDC99585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BF28F0-FADF-8A14-546A-D8FBB29FF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77466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B98BB56-143F-F819-57A5-2B53625720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AF69DA-014F-8407-6C1E-06DBEABA72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41D14-03D6-0EAC-5DB2-CEA786D519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4BEADD-05AA-4C61-AD27-D126A7C03644}" type="datetimeFigureOut">
              <a:rPr lang="en-IN" smtClean="0"/>
              <a:t>20-09-2024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CA530E-D15D-95EE-C0D0-B2277A9D15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0A334F-ADBD-31A9-6D71-447F9C12CD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A60937-3C7A-479F-A540-3D27810E1EB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164457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leap.com/understanding-statistical-analysis-a-beginners-guide-to-data-interpretation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5" Type="http://schemas.microsoft.com/office/2007/relationships/hdphoto" Target="../media/hdphoto2.wdp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microsoft.com/office/2007/relationships/hdphoto" Target="../media/hdphoto3.wdp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1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33AD5A-0708-E5F3-847A-3B17B533D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82567" y="1537643"/>
            <a:ext cx="7119257" cy="1325563"/>
          </a:xfrm>
        </p:spPr>
        <p:txBody>
          <a:bodyPr/>
          <a:lstStyle/>
          <a:p>
            <a:pPr marR="0" rtl="0"/>
            <a:r>
              <a:rPr lang="en-US" b="1" i="0" u="none" strike="noStrike" kern="100" baseline="0" dirty="0">
                <a:solidFill>
                  <a:srgbClr val="2F5496"/>
                </a:solidFill>
                <a:latin typeface="Times New Roman" panose="02020603050405020304" pitchFamily="18" charset="0"/>
              </a:rPr>
              <a:t>OTA Booking Data Analysis</a:t>
            </a:r>
            <a:r>
              <a:rPr lang="en-US" b="0" i="0" u="none" strike="noStrike" kern="100" baseline="0" dirty="0">
                <a:solidFill>
                  <a:srgbClr val="2F5496"/>
                </a:solidFill>
                <a:latin typeface="Times New Roman" panose="02020603050405020304" pitchFamily="18" charset="0"/>
              </a:rPr>
              <a:t>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977A0-3044-D0AF-A282-EEECC251A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43600" y="2717347"/>
            <a:ext cx="5655527" cy="753228"/>
          </a:xfrm>
        </p:spPr>
        <p:txBody>
          <a:bodyPr/>
          <a:lstStyle/>
          <a:p>
            <a:pPr marL="0" marR="0" lvl="0" indent="0" rtl="0">
              <a:buNone/>
            </a:pPr>
            <a:r>
              <a:rPr lang="en-US" b="0" i="0" u="none" strike="noStrike" kern="100" baseline="0" dirty="0">
                <a:solidFill>
                  <a:srgbClr val="2F5496"/>
                </a:solidFill>
                <a:latin typeface="Times New Roman" panose="02020603050405020304" pitchFamily="18" charset="0"/>
              </a:rPr>
              <a:t>Key Insights and Recommendations </a:t>
            </a:r>
            <a:endParaRPr lang="en-US" kern="100" dirty="0">
              <a:solidFill>
                <a:srgbClr val="1F3763"/>
              </a:solidFill>
              <a:latin typeface="Times New Roman" panose="02020603050405020304" pitchFamily="18" charset="0"/>
            </a:endParaRPr>
          </a:p>
          <a:p>
            <a:pPr marL="0" marR="0" lvl="0" indent="0" rtl="0">
              <a:buNone/>
            </a:pPr>
            <a:endParaRPr lang="en-US" b="0" i="0" u="none" strike="noStrike" kern="100" baseline="0" dirty="0">
              <a:solidFill>
                <a:srgbClr val="2F5496"/>
              </a:solidFill>
              <a:latin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6CC1DC-8BFC-A776-5B7D-2537D62044D8}"/>
              </a:ext>
            </a:extLst>
          </p:cNvPr>
          <p:cNvSpPr txBox="1"/>
          <p:nvPr/>
        </p:nvSpPr>
        <p:spPr>
          <a:xfrm>
            <a:off x="7979229" y="3581400"/>
            <a:ext cx="29225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0" u="none" strike="noStrike" kern="100" baseline="0" dirty="0">
                <a:solidFill>
                  <a:srgbClr val="1F3763"/>
                </a:solidFill>
                <a:latin typeface="Times New Roman" panose="02020603050405020304" pitchFamily="18" charset="0"/>
              </a:rPr>
              <a:t>Presented By: Manish Shukla</a:t>
            </a:r>
            <a:br>
              <a:rPr lang="en-US" b="0" i="0" u="none" strike="noStrike" kern="100" baseline="0" dirty="0">
                <a:solidFill>
                  <a:srgbClr val="1F3763"/>
                </a:solidFill>
                <a:latin typeface="Times New Roman" panose="02020603050405020304" pitchFamily="18" charset="0"/>
              </a:rPr>
            </a:br>
            <a:endParaRPr lang="en-IN" dirty="0"/>
          </a:p>
        </p:txBody>
      </p:sp>
      <p:pic>
        <p:nvPicPr>
          <p:cNvPr id="1026" name="Picture 2" descr="TravClan">
            <a:extLst>
              <a:ext uri="{FF2B5EF4-FFF2-40B4-BE49-F238E27FC236}">
                <a16:creationId xmlns:a16="http://schemas.microsoft.com/office/drawing/2014/main" id="{5300AD80-53D4-735C-7F1E-B52FC154BAA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38" r="-28" b="38148"/>
          <a:stretch/>
        </p:blipFill>
        <p:spPr bwMode="auto">
          <a:xfrm>
            <a:off x="10026512" y="65316"/>
            <a:ext cx="2143716" cy="58108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6232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bstract red geometric pattern">
            <a:extLst>
              <a:ext uri="{FF2B5EF4-FFF2-40B4-BE49-F238E27FC236}">
                <a16:creationId xmlns:a16="http://schemas.microsoft.com/office/drawing/2014/main" id="{FC345C5E-7F68-23F5-73CB-3A94B819B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F42A1DB-4309-A5EE-D086-3960A726A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66736" y="197856"/>
            <a:ext cx="7920103" cy="839207"/>
          </a:xfrm>
          <a:noFill/>
        </p:spPr>
        <p:txBody>
          <a:bodyPr/>
          <a:lstStyle/>
          <a:p>
            <a:pPr marR="0" rtl="0"/>
            <a:r>
              <a:rPr lang="en-US" b="1" i="0" u="none" strike="noStrike" kern="100" baseline="0" dirty="0">
                <a:solidFill>
                  <a:schemeClr val="accent2"/>
                </a:solidFill>
                <a:latin typeface="Times New Roman" panose="02020603050405020304" pitchFamily="18" charset="0"/>
              </a:rPr>
              <a:t>Sales and Refund Trends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2150A4-99C3-980D-CEAC-96A7B535E0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6917" y="1700783"/>
            <a:ext cx="5040352" cy="4744623"/>
          </a:xfrm>
          <a:noFill/>
          <a:effectLst>
            <a:softEdge rad="215900"/>
          </a:effectLst>
        </p:spPr>
        <p:txBody>
          <a:bodyPr>
            <a:normAutofit fontScale="92500"/>
          </a:bodyPr>
          <a:lstStyle/>
          <a:p>
            <a:pPr marR="0" lvl="0" rtl="0"/>
            <a:r>
              <a:rPr lang="en-US" dirty="0">
                <a:solidFill>
                  <a:schemeClr val="bg1"/>
                </a:solidFill>
              </a:rPr>
              <a:t>Monthly Sales vs Refund Trends </a:t>
            </a:r>
          </a:p>
          <a:p>
            <a:pPr marR="0" lvl="1" rtl="0"/>
            <a:r>
              <a:rPr lang="en-US" dirty="0">
                <a:solidFill>
                  <a:schemeClr val="bg1"/>
                </a:solidFill>
              </a:rPr>
              <a:t>What we found: </a:t>
            </a:r>
          </a:p>
          <a:p>
            <a:pPr marR="0" lvl="2" rtl="0"/>
            <a:r>
              <a:rPr lang="en-US" dirty="0">
                <a:solidFill>
                  <a:schemeClr val="bg1"/>
                </a:solidFill>
              </a:rPr>
              <a:t>Sales were relatively steady month-to-month, but we noticed some spikes in refunds. </a:t>
            </a:r>
          </a:p>
          <a:p>
            <a:pPr marR="0" lvl="1" rtl="0"/>
            <a:r>
              <a:rPr lang="en-US" dirty="0">
                <a:solidFill>
                  <a:schemeClr val="bg1"/>
                </a:solidFill>
              </a:rPr>
              <a:t>Why this matters: </a:t>
            </a:r>
          </a:p>
          <a:p>
            <a:pPr marR="0" lvl="2" rtl="0"/>
            <a:r>
              <a:rPr lang="en-US" dirty="0">
                <a:solidFill>
                  <a:schemeClr val="bg1"/>
                </a:solidFill>
              </a:rPr>
              <a:t>Refund spikes may indicate issues such as customer dissatisfaction, travel disruptions, or changes in travel plans. </a:t>
            </a:r>
          </a:p>
          <a:p>
            <a:pPr marR="0" lvl="1" rtl="0"/>
            <a:r>
              <a:rPr lang="en-US" dirty="0">
                <a:solidFill>
                  <a:schemeClr val="bg1"/>
                </a:solidFill>
              </a:rPr>
              <a:t>Potential reasons:  </a:t>
            </a:r>
          </a:p>
          <a:p>
            <a:pPr marR="0" lvl="2" rtl="0"/>
            <a:r>
              <a:rPr lang="en-US" dirty="0">
                <a:solidFill>
                  <a:schemeClr val="bg1"/>
                </a:solidFill>
              </a:rPr>
              <a:t>Refund spikes could be linked to external factors like cancellations or seasonal fluctuations in travel plans. 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 </a:t>
            </a:r>
          </a:p>
        </p:txBody>
      </p:sp>
      <p:pic>
        <p:nvPicPr>
          <p:cNvPr id="7" name="Picture 6" descr="Businesswoman holding sign smiling">
            <a:extLst>
              <a:ext uri="{FF2B5EF4-FFF2-40B4-BE49-F238E27FC236}">
                <a16:creationId xmlns:a16="http://schemas.microsoft.com/office/drawing/2014/main" id="{2430E446-F155-8736-3698-2C7EA4830B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003"/>
            <a:ext cx="4395189" cy="6668207"/>
          </a:xfrm>
          <a:prstGeom prst="rect">
            <a:avLst/>
          </a:prstGeom>
          <a:effectLst>
            <a:glow rad="152400">
              <a:schemeClr val="accent1">
                <a:alpha val="40000"/>
              </a:schemeClr>
            </a:glo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3B91FD4A-2C85-6D43-BF07-74A2E2DC3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35564">
            <a:off x="1425797" y="1369051"/>
            <a:ext cx="4334984" cy="2141644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 extrusionH="76200">
            <a:extrusionClr>
              <a:srgbClr val="FF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49862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red geometric pattern">
            <a:extLst>
              <a:ext uri="{FF2B5EF4-FFF2-40B4-BE49-F238E27FC236}">
                <a16:creationId xmlns:a16="http://schemas.microsoft.com/office/drawing/2014/main" id="{486756CC-034C-788A-13B1-21E834A0B5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20475B-056C-656E-19A7-398B8B5657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en-US" b="1" i="0" u="none" strike="noStrike" kern="100" baseline="0" dirty="0">
                <a:solidFill>
                  <a:schemeClr val="accent2"/>
                </a:solidFill>
                <a:latin typeface="Times New Roman" panose="02020603050405020304" pitchFamily="18" charset="0"/>
              </a:rPr>
              <a:t>Selling Price Distribution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B3C9DC-09C2-5755-C7CD-6DF84A22CB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marR="0" lvl="1" indent="0" rtl="0">
              <a:buNone/>
            </a:pPr>
            <a:r>
              <a:rPr lang="en-US" sz="2800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What we found: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Prices ranged widely from around </a:t>
            </a:r>
            <a:r>
              <a:rPr lang="en-IN" b="0" i="0" dirty="0">
                <a:solidFill>
                  <a:schemeClr val="bg1"/>
                </a:solidFill>
                <a:effectLst/>
                <a:latin typeface="Google Sans"/>
              </a:rPr>
              <a:t>₹</a:t>
            </a:r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50 to over </a:t>
            </a:r>
            <a:r>
              <a:rPr lang="en-IN" b="0" i="0" dirty="0">
                <a:solidFill>
                  <a:schemeClr val="bg1"/>
                </a:solidFill>
                <a:effectLst/>
                <a:latin typeface="Google Sans"/>
              </a:rPr>
              <a:t>₹ </a:t>
            </a:r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2,000, but most tickets were sold at the lower end of the range (between </a:t>
            </a:r>
            <a:r>
              <a:rPr lang="en-IN" b="0" i="0" dirty="0">
                <a:solidFill>
                  <a:schemeClr val="bg1"/>
                </a:solidFill>
                <a:effectLst/>
                <a:latin typeface="Google Sans"/>
              </a:rPr>
              <a:t>₹ </a:t>
            </a:r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50 and </a:t>
            </a:r>
            <a:r>
              <a:rPr lang="en-IN" b="0" i="0" dirty="0">
                <a:solidFill>
                  <a:schemeClr val="bg1"/>
                </a:solidFill>
                <a:effectLst/>
                <a:latin typeface="Google Sans"/>
              </a:rPr>
              <a:t>₹ </a:t>
            </a:r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500). </a:t>
            </a:r>
          </a:p>
          <a:p>
            <a:pPr marL="457200" marR="0" lvl="1" indent="0" rtl="0">
              <a:buNone/>
            </a:pPr>
            <a:r>
              <a:rPr lang="en-US" sz="2800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Why this matters: 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The wide range reflects a mix of budget-conscious travelers and premium customers. Most of the sales are for more affordable tickets. </a:t>
            </a:r>
          </a:p>
          <a:p>
            <a:pPr marL="457200" marR="0" lvl="1" indent="0" rtl="0">
              <a:buNone/>
            </a:pPr>
            <a:r>
              <a:rPr lang="en-US" sz="2800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Potential reasons:  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This could suggest that customers tend to favor lower-cost options, or that the OTA specializes in economy or budget flights.   </a:t>
            </a:r>
          </a:p>
        </p:txBody>
      </p:sp>
    </p:spTree>
    <p:extLst>
      <p:ext uri="{BB962C8B-B14F-4D97-AF65-F5344CB8AC3E}">
        <p14:creationId xmlns:p14="http://schemas.microsoft.com/office/powerpoint/2010/main" val="1213798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red geometric pattern">
            <a:extLst>
              <a:ext uri="{FF2B5EF4-FFF2-40B4-BE49-F238E27FC236}">
                <a16:creationId xmlns:a16="http://schemas.microsoft.com/office/drawing/2014/main" id="{B03421E9-3A5D-FF00-E151-668DB73E0E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1F4BCE1-82F4-D7D6-8A43-954DC6473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en-US" b="1" i="0" u="none" strike="noStrike" kern="100" baseline="0" dirty="0">
                <a:solidFill>
                  <a:schemeClr val="accent2"/>
                </a:solidFill>
                <a:latin typeface="Times New Roman" panose="02020603050405020304" pitchFamily="18" charset="0"/>
              </a:rPr>
              <a:t>Refund Amount Analysis 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6B804C0-52E2-94CB-D384-C9A280B60B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75000"/>
                    </a14:imgEffect>
                    <a14:imgEffect>
                      <a14:brightnessContrast bright="-17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737644" y="116211"/>
            <a:ext cx="3356385" cy="237998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082F1-121F-A82A-95EC-CD7D1E4965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541032"/>
          </a:xfrm>
        </p:spPr>
        <p:txBody>
          <a:bodyPr/>
          <a:lstStyle/>
          <a:p>
            <a:pPr marR="0" lvl="0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Refund Amount Breakdown </a:t>
            </a:r>
          </a:p>
          <a:p>
            <a:pPr marR="0" lvl="1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What we found: 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The average refund was around </a:t>
            </a:r>
            <a:r>
              <a:rPr lang="en-IN" b="0" i="0" dirty="0">
                <a:solidFill>
                  <a:schemeClr val="bg1"/>
                </a:solidFill>
                <a:effectLst/>
                <a:latin typeface="Google Sans"/>
              </a:rPr>
              <a:t>₹ </a:t>
            </a:r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321, but there’s a spread of refund amounts. </a:t>
            </a:r>
          </a:p>
          <a:p>
            <a:pPr marR="0" lvl="1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Why this matters: 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Refunds, especially large ones, can affect profitability. High-value refunds could suggest an issue with cancellations or reliability. </a:t>
            </a:r>
          </a:p>
          <a:p>
            <a:pPr marR="0" lvl="1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Potential reasons:  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Larger refunds might be tied to more expensive tickets with more flexible refund policies, while cheaper tickets could be less likely to be refunded. </a:t>
            </a:r>
            <a:b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</a:br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 </a:t>
            </a:r>
          </a:p>
        </p:txBody>
      </p:sp>
    </p:spTree>
    <p:extLst>
      <p:ext uri="{BB962C8B-B14F-4D97-AF65-F5344CB8AC3E}">
        <p14:creationId xmlns:p14="http://schemas.microsoft.com/office/powerpoint/2010/main" val="519030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red geometric pattern">
            <a:extLst>
              <a:ext uri="{FF2B5EF4-FFF2-40B4-BE49-F238E27FC236}">
                <a16:creationId xmlns:a16="http://schemas.microsoft.com/office/drawing/2014/main" id="{03B0FEEA-61E3-0FED-02A7-C9D20E04B4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4F58CA3-38E9-FE08-D502-408362425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en-US" b="1" i="0" u="none" strike="noStrike" kern="100" baseline="0" dirty="0">
                <a:solidFill>
                  <a:schemeClr val="accent2"/>
                </a:solidFill>
                <a:latin typeface="Times New Roman" panose="02020603050405020304" pitchFamily="18" charset="0"/>
              </a:rPr>
              <a:t>Booking Channels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2242D1-C023-D05A-0347-7DF65DF8A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3203" y="1870756"/>
            <a:ext cx="6716486" cy="4159930"/>
          </a:xfrm>
        </p:spPr>
        <p:txBody>
          <a:bodyPr>
            <a:normAutofit lnSpcReduction="10000"/>
          </a:bodyPr>
          <a:lstStyle/>
          <a:p>
            <a:pPr marR="0" lvl="0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How Customers Are Booking </a:t>
            </a:r>
          </a:p>
          <a:p>
            <a:pPr marR="0" lvl="1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What we found: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Most bookings were made through Direct or Agency channels, while fewer came through Partner channels. </a:t>
            </a:r>
          </a:p>
          <a:p>
            <a:pPr marR="0" lvl="1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Why this matters: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 Knowing where the majority of your bookings are coming from helps focus marketing efforts. </a:t>
            </a:r>
          </a:p>
          <a:p>
            <a:pPr marR="0" lvl="1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Potential reasons: 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Direct and Agency channels might be more familiar to customers, offer better deals, or be more convenient to use. </a:t>
            </a:r>
            <a:b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</a:br>
            <a:endParaRPr lang="en-US" b="0" i="1" u="none" strike="noStrike" kern="100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10" name="Picture 9" descr="Young boy holding sign smiling">
            <a:extLst>
              <a:ext uri="{FF2B5EF4-FFF2-40B4-BE49-F238E27FC236}">
                <a16:creationId xmlns:a16="http://schemas.microsoft.com/office/drawing/2014/main" id="{64B740D3-FDA8-4015-77CD-7B50CA031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639" y="0"/>
            <a:ext cx="5643808" cy="68580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BDDD9F09-20BD-2937-68DD-40F8E8E51D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9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12966">
            <a:off x="7029782" y="1328279"/>
            <a:ext cx="5072126" cy="345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14282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red geometric pattern">
            <a:extLst>
              <a:ext uri="{FF2B5EF4-FFF2-40B4-BE49-F238E27FC236}">
                <a16:creationId xmlns:a16="http://schemas.microsoft.com/office/drawing/2014/main" id="{EC429C7D-4F27-8F21-4853-4B4F61383F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467657-FBF9-9817-D700-1E7F92ED1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R="0" rtl="0"/>
            <a:r>
              <a:rPr lang="en-US" b="1" i="0" u="none" strike="noStrike" kern="100" baseline="0" dirty="0">
                <a:solidFill>
                  <a:schemeClr val="accent2"/>
                </a:solidFill>
                <a:latin typeface="Times New Roman" panose="02020603050405020304" pitchFamily="18" charset="0"/>
              </a:rPr>
              <a:t>Markup and Profit Analysis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A0FEEA-5656-75C6-8B2B-A6B60E7594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R="0" lvl="0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Markups and their Impact on Profit </a:t>
            </a:r>
          </a:p>
          <a:p>
            <a:pPr marR="0" lvl="1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 What we found: 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There’s a strong relationship between markup and profit. Higher markups lead to higher profits, which seems pretty intuitive. </a:t>
            </a:r>
          </a:p>
          <a:p>
            <a:pPr marR="0" lvl="1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 Why this matters: 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Strategic price adjustments can significantly boost profitability. </a:t>
            </a:r>
          </a:p>
          <a:p>
            <a:pPr marR="0" lvl="1" rtl="0"/>
            <a:r>
              <a:rPr lang="en-US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 Potential reasons:  </a:t>
            </a:r>
          </a:p>
          <a:p>
            <a:pPr marR="0" lvl="2" rtl="0"/>
            <a: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Markups might vary based on demand, routes, or ticket class. It’s important to strike a balance between being competitive and maintaining healthy margins. </a:t>
            </a:r>
            <a:br>
              <a:rPr lang="en-US" b="0" i="1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</a:br>
            <a:endParaRPr lang="en-US" b="0" i="1" u="none" strike="noStrike" kern="100" baseline="0" dirty="0">
              <a:solidFill>
                <a:schemeClr val="bg1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434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bstract red geometric pattern">
            <a:extLst>
              <a:ext uri="{FF2B5EF4-FFF2-40B4-BE49-F238E27FC236}">
                <a16:creationId xmlns:a16="http://schemas.microsoft.com/office/drawing/2014/main" id="{17B0410C-DA70-8B0C-C208-B42ABA1912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Edg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softEdge rad="0"/>
          </a:effectLst>
        </p:spPr>
      </p:pic>
      <p:pic>
        <p:nvPicPr>
          <p:cNvPr id="8" name="Picture 7" descr="Woman leaning against white wall smiling">
            <a:extLst>
              <a:ext uri="{FF2B5EF4-FFF2-40B4-BE49-F238E27FC236}">
                <a16:creationId xmlns:a16="http://schemas.microsoft.com/office/drawing/2014/main" id="{5844B5D7-8864-16B2-B4E4-29BFB9C82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108" y="1048216"/>
            <a:ext cx="10381784" cy="5809784"/>
          </a:xfrm>
          <a:prstGeom prst="rect">
            <a:avLst/>
          </a:prstGeo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825963-AAF3-9FE4-70E5-8A789ECEAF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70878"/>
            <a:ext cx="5885985" cy="5687122"/>
          </a:xfrm>
        </p:spPr>
        <p:txBody>
          <a:bodyPr>
            <a:normAutofit fontScale="92500" lnSpcReduction="20000"/>
          </a:bodyPr>
          <a:lstStyle/>
          <a:p>
            <a:pPr marL="457200" marR="0" lvl="1" indent="0" rtl="0">
              <a:buNone/>
            </a:pPr>
            <a:r>
              <a:rPr lang="en-US" b="0" i="0" u="none" strike="noStrike" kern="100" baseline="0" dirty="0">
                <a:latin typeface="Times New Roman" panose="02020603050405020304" pitchFamily="18" charset="0"/>
              </a:rPr>
              <a:t>1. Minimize Refunds: </a:t>
            </a:r>
          </a:p>
          <a:p>
            <a:pPr marR="0" lvl="2" rtl="0"/>
            <a:r>
              <a:rPr lang="en-US" b="0" i="1" u="none" strike="noStrike" kern="100" baseline="0" dirty="0">
                <a:latin typeface="Times New Roman" panose="02020603050405020304" pitchFamily="18" charset="0"/>
              </a:rPr>
              <a:t>Offer better customer support and clearer communication to reduce cancellations. </a:t>
            </a:r>
          </a:p>
          <a:p>
            <a:pPr marR="0" lvl="2" rtl="0"/>
            <a:r>
              <a:rPr lang="en-US" b="0" i="1" u="none" strike="noStrike" kern="100" baseline="0" dirty="0">
                <a:latin typeface="Times New Roman" panose="02020603050405020304" pitchFamily="18" charset="0"/>
              </a:rPr>
              <a:t>Work more closely with suppliers to minimize disruptions like flight cancellations. </a:t>
            </a:r>
          </a:p>
          <a:p>
            <a:pPr marR="0" lvl="2" rtl="0"/>
            <a:r>
              <a:rPr lang="en-US" b="0" i="1" u="none" strike="noStrike" kern="100" baseline="0" dirty="0">
                <a:latin typeface="Times New Roman" panose="02020603050405020304" pitchFamily="18" charset="0"/>
              </a:rPr>
              <a:t>Consider offering incentives for customers to rebook rather than cancel. </a:t>
            </a:r>
          </a:p>
          <a:p>
            <a:pPr marL="457200" marR="0" lvl="1" indent="0" rtl="0">
              <a:buNone/>
            </a:pPr>
            <a:br>
              <a:rPr lang="en-US" b="0" i="0" u="none" strike="noStrike" kern="100" baseline="0" dirty="0">
                <a:latin typeface="Times New Roman" panose="02020603050405020304" pitchFamily="18" charset="0"/>
              </a:rPr>
            </a:br>
            <a:r>
              <a:rPr lang="en-US" b="0" i="0" u="none" strike="noStrike" kern="100" baseline="0" dirty="0">
                <a:latin typeface="Times New Roman" panose="02020603050405020304" pitchFamily="18" charset="0"/>
              </a:rPr>
              <a:t>2. Optimize Pricing: </a:t>
            </a:r>
          </a:p>
          <a:p>
            <a:pPr marR="0" lvl="2" rtl="0"/>
            <a:r>
              <a:rPr lang="en-US" b="0" i="1" u="none" strike="noStrike" kern="100" baseline="0" dirty="0">
                <a:latin typeface="Times New Roman" panose="02020603050405020304" pitchFamily="18" charset="0"/>
              </a:rPr>
              <a:t>Experiment with dynamic pricing, especially during peak seasons, to maximize revenue without driving away customers. </a:t>
            </a:r>
          </a:p>
          <a:p>
            <a:pPr marR="0" lvl="2" rtl="0"/>
            <a:r>
              <a:rPr lang="en-US" b="0" i="1" u="none" strike="noStrike" kern="100" baseline="0" dirty="0">
                <a:latin typeface="Times New Roman" panose="02020603050405020304" pitchFamily="18" charset="0"/>
              </a:rPr>
              <a:t>Focus on adjusting markups where demand is high to boost profits. </a:t>
            </a:r>
          </a:p>
          <a:p>
            <a:pPr marL="457200" marR="0" lvl="1" indent="0" rtl="0">
              <a:buNone/>
            </a:pPr>
            <a:br>
              <a:rPr lang="en-US" b="0" i="0" u="none" strike="noStrike" kern="100" baseline="0" dirty="0">
                <a:latin typeface="Times New Roman" panose="02020603050405020304" pitchFamily="18" charset="0"/>
              </a:rPr>
            </a:br>
            <a:r>
              <a:rPr lang="en-US" b="0" i="0" u="none" strike="noStrike" kern="100" baseline="0" dirty="0">
                <a:latin typeface="Times New Roman" panose="02020603050405020304" pitchFamily="18" charset="0"/>
              </a:rPr>
              <a:t>3. Leverage Key Channels: </a:t>
            </a:r>
          </a:p>
          <a:p>
            <a:pPr marR="0" lvl="2" rtl="0"/>
            <a:r>
              <a:rPr lang="en-US" b="0" i="1" u="none" strike="noStrike" kern="100" baseline="0" dirty="0">
                <a:latin typeface="Times New Roman" panose="02020603050405020304" pitchFamily="18" charset="0"/>
              </a:rPr>
              <a:t>Since Direct and Agency channels bring in the most bookings, increase your marketing spend on these channels to further boost sales. </a:t>
            </a:r>
          </a:p>
          <a:p>
            <a:pPr marR="0" lvl="2" rtl="0"/>
            <a:r>
              <a:rPr lang="en-US" b="0" i="1" u="none" strike="noStrike" kern="100" baseline="0" dirty="0">
                <a:latin typeface="Times New Roman" panose="02020603050405020304" pitchFamily="18" charset="0"/>
              </a:rPr>
              <a:t>Look into ways to improve performance on Partner channels or negotiate better terms with them to improve results. </a:t>
            </a:r>
            <a:br>
              <a:rPr lang="en-US" b="0" i="1" u="none" strike="noStrike" kern="100" baseline="0" dirty="0">
                <a:latin typeface="Times New Roman" panose="02020603050405020304" pitchFamily="18" charset="0"/>
              </a:rPr>
            </a:br>
            <a:endParaRPr lang="en-US" b="0" i="1" u="none" strike="noStrike" kern="100" baseline="0" dirty="0">
              <a:latin typeface="Times New Roman" panose="02020603050405020304" pitchFamily="18" charset="0"/>
            </a:endParaRP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CF32ADD-DF3B-C7B3-3D30-369C034198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108" y="242463"/>
            <a:ext cx="10515600" cy="805753"/>
          </a:xfrm>
        </p:spPr>
        <p:txBody>
          <a:bodyPr>
            <a:noAutofit/>
          </a:bodyPr>
          <a:lstStyle/>
          <a:p>
            <a:r>
              <a:rPr lang="en-US" sz="6000" b="0" i="0" u="none" strike="noStrike" kern="100" baseline="0" dirty="0">
                <a:solidFill>
                  <a:schemeClr val="bg1"/>
                </a:solidFill>
                <a:latin typeface="Times New Roman" panose="02020603050405020304" pitchFamily="18" charset="0"/>
              </a:rPr>
              <a:t>What Can Be Done Next..?</a:t>
            </a:r>
            <a:endParaRPr lang="en-IN" sz="6000" dirty="0"/>
          </a:p>
        </p:txBody>
      </p:sp>
    </p:spTree>
    <p:extLst>
      <p:ext uri="{BB962C8B-B14F-4D97-AF65-F5344CB8AC3E}">
        <p14:creationId xmlns:p14="http://schemas.microsoft.com/office/powerpoint/2010/main" val="1153695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ark floating bulbs with one lit up brightly">
            <a:extLst>
              <a:ext uri="{FF2B5EF4-FFF2-40B4-BE49-F238E27FC236}">
                <a16:creationId xmlns:a16="http://schemas.microsoft.com/office/drawing/2014/main" id="{E0152E63-AD03-BC72-9F35-A8695F0267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429" y="0"/>
            <a:ext cx="6858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9EB83C-3764-CC88-C682-0B6071D3D5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6572" y="332468"/>
            <a:ext cx="3929743" cy="1325563"/>
          </a:xfr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txBody>
          <a:bodyPr/>
          <a:lstStyle/>
          <a:p>
            <a:pPr marR="0" rtl="0"/>
            <a:r>
              <a:rPr lang="en-US" b="1" i="0" u="none" strike="noStrike" kern="100" baseline="0" dirty="0">
                <a:solidFill>
                  <a:schemeClr val="bg1"/>
                </a:solidFill>
                <a:effectLst>
                  <a:glow rad="127000">
                    <a:schemeClr val="accent1">
                      <a:alpha val="92000"/>
                    </a:schemeClr>
                  </a:glow>
                </a:effectLst>
                <a:latin typeface="Times New Roman" panose="02020603050405020304" pitchFamily="18" charset="0"/>
              </a:rPr>
              <a:t>Conclusion 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ADBD6C-966A-EC9A-D97B-9B646BB3A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79029" y="212951"/>
            <a:ext cx="5671456" cy="6645049"/>
          </a:xfrm>
        </p:spPr>
        <p:txBody>
          <a:bodyPr>
            <a:normAutofit/>
          </a:bodyPr>
          <a:lstStyle/>
          <a:p>
            <a:pPr marR="0" lvl="2" rtl="0"/>
            <a:r>
              <a:rPr lang="en-US" sz="2800" b="0" i="1" u="none" strike="noStrike" kern="100" baseline="0" dirty="0">
                <a:latin typeface="Times New Roman" panose="02020603050405020304" pitchFamily="18" charset="0"/>
              </a:rPr>
              <a:t>In summary, sales are steady, but we’ve identified some areas for improvement, especially in reducing refunds and optimizing pricing. </a:t>
            </a:r>
          </a:p>
          <a:p>
            <a:pPr marR="0" lvl="2" rtl="0"/>
            <a:r>
              <a:rPr lang="en-US" sz="2800" b="0" i="1" u="none" strike="noStrike" kern="100" baseline="0" dirty="0">
                <a:latin typeface="Times New Roman" panose="02020603050405020304" pitchFamily="18" charset="0"/>
              </a:rPr>
              <a:t>By adjusting pricing strategies and focusing on top-performing channels, the OTA can enhance profitability. </a:t>
            </a:r>
          </a:p>
          <a:p>
            <a:pPr marR="0" lvl="2" rtl="0"/>
            <a:r>
              <a:rPr lang="en-US" sz="2800" b="0" i="1" u="none" strike="noStrike" kern="100" baseline="0" dirty="0">
                <a:latin typeface="Times New Roman" panose="02020603050405020304" pitchFamily="18" charset="0"/>
              </a:rPr>
              <a:t>Next steps would involve testing these recommendations and monitoring their impact on overall performance. </a:t>
            </a:r>
          </a:p>
        </p:txBody>
      </p:sp>
    </p:spTree>
    <p:extLst>
      <p:ext uri="{BB962C8B-B14F-4D97-AF65-F5344CB8AC3E}">
        <p14:creationId xmlns:p14="http://schemas.microsoft.com/office/powerpoint/2010/main" val="41364970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608</Words>
  <Application>Microsoft Office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Google Sans</vt:lpstr>
      <vt:lpstr>Times New Roman</vt:lpstr>
      <vt:lpstr>Office Theme</vt:lpstr>
      <vt:lpstr>OTA Booking Data Analysis </vt:lpstr>
      <vt:lpstr>Sales and Refund Trends </vt:lpstr>
      <vt:lpstr>Selling Price Distribution </vt:lpstr>
      <vt:lpstr>Refund Amount Analysis </vt:lpstr>
      <vt:lpstr>Booking Channels </vt:lpstr>
      <vt:lpstr>Markup and Profit Analysis </vt:lpstr>
      <vt:lpstr>What Can Be Done Next..?</vt:lpstr>
      <vt:lpstr>Conclusion 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Manish Shukla</dc:creator>
  <cp:lastModifiedBy>Manish Shukla</cp:lastModifiedBy>
  <cp:revision>13</cp:revision>
  <dcterms:created xsi:type="dcterms:W3CDTF">2024-09-20T09:43:13Z</dcterms:created>
  <dcterms:modified xsi:type="dcterms:W3CDTF">2024-09-20T11:02:14Z</dcterms:modified>
</cp:coreProperties>
</file>

<file path=docProps/thumbnail.jpeg>
</file>